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7" r:id="rId3"/>
    <p:sldId id="284" r:id="rId4"/>
    <p:sldId id="285" r:id="rId5"/>
    <p:sldId id="286" r:id="rId6"/>
    <p:sldId id="381" r:id="rId7"/>
    <p:sldId id="383" r:id="rId8"/>
    <p:sldId id="382" r:id="rId9"/>
    <p:sldId id="396" r:id="rId10"/>
    <p:sldId id="397" r:id="rId11"/>
    <p:sldId id="390" r:id="rId12"/>
    <p:sldId id="398" r:id="rId13"/>
    <p:sldId id="399" r:id="rId14"/>
    <p:sldId id="400" r:id="rId15"/>
    <p:sldId id="395" r:id="rId16"/>
    <p:sldId id="402" r:id="rId17"/>
    <p:sldId id="403" r:id="rId18"/>
    <p:sldId id="401" r:id="rId19"/>
    <p:sldId id="394" r:id="rId20"/>
    <p:sldId id="404" r:id="rId21"/>
    <p:sldId id="384" r:id="rId22"/>
    <p:sldId id="405" r:id="rId23"/>
    <p:sldId id="406" r:id="rId24"/>
    <p:sldId id="407" r:id="rId25"/>
    <p:sldId id="414" r:id="rId26"/>
    <p:sldId id="408" r:id="rId27"/>
    <p:sldId id="409" r:id="rId28"/>
    <p:sldId id="412" r:id="rId29"/>
    <p:sldId id="413" r:id="rId30"/>
    <p:sldId id="415" r:id="rId31"/>
    <p:sldId id="410" r:id="rId32"/>
    <p:sldId id="411" r:id="rId3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0C2"/>
    <a:srgbClr val="BAD2E9"/>
    <a:srgbClr val="FAB030"/>
    <a:srgbClr val="42454A"/>
    <a:srgbClr val="E5521F"/>
    <a:srgbClr val="2FA886"/>
    <a:srgbClr val="0176DE"/>
    <a:srgbClr val="595959"/>
    <a:srgbClr val="E451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5" autoAdjust="0"/>
    <p:restoredTop sz="96238" autoAdjust="0"/>
  </p:normalViewPr>
  <p:slideViewPr>
    <p:cSldViewPr snapToGrid="0">
      <p:cViewPr varScale="1">
        <p:scale>
          <a:sx n="87" d="100"/>
          <a:sy n="87" d="100"/>
        </p:scale>
        <p:origin x="102" y="5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19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08C20-977C-4F45-93A0-166B0D84C3B8}" type="datetimeFigureOut">
              <a:rPr lang="es-CL" smtClean="0"/>
              <a:t>26-07-2023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9363-6D3C-40C9-AC79-D929A0CD3D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25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828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244906"/>
            <a:ext cx="5220865" cy="4597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4741862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481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magenes edi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A346333-39F1-4215-8B83-A3EB00AC99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FFBBDF-C425-46DA-8C47-F829AF1190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76800" y="314323"/>
            <a:ext cx="2352675" cy="6219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1D491B9-536E-450F-A93C-E46E16F66F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29476" y="314324"/>
            <a:ext cx="2271268" cy="621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F98FF137-E103-448B-84C5-8D5FF5C037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00743" y="314323"/>
            <a:ext cx="2352675" cy="621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7496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5B77954C-C5D3-4DA5-9255-A917893AA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7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33923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876550"/>
            <a:ext cx="4741862" cy="2965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59B0D4B-F302-4816-9C3C-C9A64813D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2247900"/>
            <a:ext cx="4741863" cy="3392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  <a:endParaRPr lang="es-CL" dirty="0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E356690E-52EF-43FC-BEB6-AA4CB59CCED1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039225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B9FB0387-89E8-4DDE-8F2D-73AD661B3BC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5550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A537672B-F2D8-442C-B614-119B711BFD4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039225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736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53616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97692"/>
            <a:ext cx="3562350" cy="3314700"/>
          </a:xfrm>
          <a:prstGeom prst="rect">
            <a:avLst/>
          </a:prstGeom>
          <a:solidFill>
            <a:schemeClr val="accent1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452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1079505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1679" y="1897692"/>
            <a:ext cx="3562350" cy="3314700"/>
          </a:xfrm>
          <a:prstGeom prst="rect">
            <a:avLst/>
          </a:prstGeom>
          <a:solidFill>
            <a:schemeClr val="accent3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18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62900" y="1897692"/>
            <a:ext cx="3562350" cy="3314700"/>
          </a:xfrm>
          <a:prstGeom prst="rect">
            <a:avLst/>
          </a:prstGeom>
          <a:solidFill>
            <a:schemeClr val="accent2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27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3412" y="1533526"/>
            <a:ext cx="1147764" cy="1147764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1176" y="1533526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5E2E53-40D6-41C5-8DD7-B6DCCE0CA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3412" y="2949568"/>
            <a:ext cx="1147764" cy="114776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5C71B0C8-F541-4AAE-8F1C-A4DFDEC23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1176" y="2949568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851DCBBA-5C3A-4E80-A8F6-569F1B10D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412" y="4395784"/>
            <a:ext cx="1147764" cy="1147764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F5ACB2F-1044-40AD-9007-2E20D9AC22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1176" y="4395784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9154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2387148"/>
            <a:ext cx="1041852" cy="104185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37178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F1776350-B538-4CE4-B8AA-A3DBFF53F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77" y="2387148"/>
            <a:ext cx="1041852" cy="1041852"/>
          </a:xfrm>
          <a:prstGeom prst="rect">
            <a:avLst/>
          </a:prstGeom>
          <a:solidFill>
            <a:schemeClr val="accent4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04</a:t>
            </a:r>
            <a:endParaRPr lang="es-CL" dirty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0AC0688C-69D2-4447-A387-06DDA0D1CB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0729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C74A3EF2-2920-455A-B2BB-72D3C57EB5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5" y="4800148"/>
            <a:ext cx="1041852" cy="1041852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67A9CFD9-4A2C-4892-B2FF-482625AA2E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177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4A54F3CB-38F6-4C1A-BB99-0C89E15A11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8876" y="4800148"/>
            <a:ext cx="1041852" cy="1041852"/>
          </a:xfrm>
          <a:prstGeom prst="rect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06</a:t>
            </a:r>
            <a:endParaRPr lang="es-CL" dirty="0"/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E91A372C-E261-46BC-BFA1-C0F3E100D9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80728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AAF8E3EF-9D2E-4C30-8DEF-9668964E29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3593648"/>
            <a:ext cx="1041852" cy="1041852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4DB0AA4F-28AB-4D18-9878-E7A94933C9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7177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2A35C372-5FA0-4538-943F-B155A08B44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76" y="3593648"/>
            <a:ext cx="1041852" cy="1041852"/>
          </a:xfrm>
          <a:prstGeom prst="rect">
            <a:avLst/>
          </a:prstGeom>
          <a:solidFill>
            <a:schemeClr val="accent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05</a:t>
            </a:r>
            <a:endParaRPr lang="es-CL" dirty="0"/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66D61FD-EF43-4F6C-B395-3E7ADD61DA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0728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6194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92AC821A-C21A-4DCE-A615-860412C308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951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2E5A26A-E128-4DD0-AA3A-5D7EF581D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78C760-F52D-44F2-AB0B-03BE48039AAC}"/>
              </a:ext>
            </a:extLst>
          </p:cNvPr>
          <p:cNvSpPr/>
          <p:nvPr userDrawn="1"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3B9DC4-D0A9-42DC-8F4D-78FD8D220A94}"/>
              </a:ext>
            </a:extLst>
          </p:cNvPr>
          <p:cNvSpPr/>
          <p:nvPr userDrawn="1"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962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6AD0B9F3-4697-4347-92BE-0FB00962699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B85F780-4714-4CE5-8632-81CB879785C0}"/>
              </a:ext>
            </a:extLst>
          </p:cNvPr>
          <p:cNvSpPr txBox="1"/>
          <p:nvPr userDrawn="1"/>
        </p:nvSpPr>
        <p:spPr>
          <a:xfrm>
            <a:off x="723900" y="6362700"/>
            <a:ext cx="2002047" cy="2399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ES" sz="1000" b="0" dirty="0">
                <a:solidFill>
                  <a:schemeClr val="accent1"/>
                </a:solidFill>
              </a:rPr>
              <a:t>Profesor: </a:t>
            </a:r>
            <a:r>
              <a:rPr lang="es-ES" sz="1000" b="1" dirty="0">
                <a:solidFill>
                  <a:schemeClr val="accent3"/>
                </a:solidFill>
              </a:rPr>
              <a:t>Joshua Kunst Fuentes</a:t>
            </a:r>
            <a:endParaRPr lang="es-CL" sz="1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8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49" r:id="rId9"/>
    <p:sldLayoutId id="2147483668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howyourstripes.info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670DC6B-0092-40C3-B942-2C8226514B08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FBAEA3-7AC8-461E-89D8-C0A9EEBFD6FF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Clase 5</a:t>
            </a:r>
          </a:p>
          <a:p>
            <a:pPr>
              <a:lnSpc>
                <a:spcPts val="2300"/>
              </a:lnSpc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Colores – Modelos – Espaciales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4E9D30-A6D4-4FB9-B266-ECB965268E31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30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Ejemplos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11356256" cy="1020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hlinkClick r:id="rId2"/>
              </a:rPr>
              <a:t>https://showyourstripes.info/</a:t>
            </a:r>
            <a:endParaRPr lang="es-ES"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 err="1"/>
              <a:t>Graphics</a:t>
            </a:r>
            <a:r>
              <a:rPr lang="es-ES" sz="1400" dirty="0"/>
              <a:t> and lead </a:t>
            </a:r>
            <a:r>
              <a:rPr lang="es-ES" sz="1400" dirty="0" err="1"/>
              <a:t>scientist</a:t>
            </a:r>
            <a:r>
              <a:rPr lang="es-ES" sz="1400" dirty="0"/>
              <a:t>: Ed Hawkins, </a:t>
            </a:r>
            <a:r>
              <a:rPr lang="es-ES" sz="1400" dirty="0" err="1"/>
              <a:t>National</a:t>
            </a:r>
            <a:r>
              <a:rPr lang="es-ES" sz="1400" dirty="0"/>
              <a:t> Centre </a:t>
            </a:r>
            <a:r>
              <a:rPr lang="es-ES" sz="1400" dirty="0" err="1"/>
              <a:t>for</a:t>
            </a:r>
            <a:r>
              <a:rPr lang="es-ES" sz="1400" dirty="0"/>
              <a:t> </a:t>
            </a:r>
            <a:r>
              <a:rPr lang="es-ES" sz="1400" dirty="0" err="1"/>
              <a:t>Atmospheric</a:t>
            </a:r>
            <a:r>
              <a:rPr lang="es-ES" sz="1400" dirty="0"/>
              <a:t> </a:t>
            </a:r>
            <a:r>
              <a:rPr lang="es-ES" sz="1400" dirty="0" err="1"/>
              <a:t>Science</a:t>
            </a:r>
            <a:r>
              <a:rPr lang="es-ES" sz="1400" dirty="0"/>
              <a:t>, </a:t>
            </a:r>
            <a:r>
              <a:rPr lang="es-ES" sz="1400" dirty="0" err="1"/>
              <a:t>UoR</a:t>
            </a:r>
            <a:r>
              <a:rPr lang="es-ES" sz="1400" dirty="0"/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Data: Berkeley </a:t>
            </a:r>
            <a:r>
              <a:rPr lang="es-ES" sz="1400" dirty="0" err="1"/>
              <a:t>Earth</a:t>
            </a:r>
            <a:r>
              <a:rPr lang="es-ES" sz="1400" dirty="0"/>
              <a:t>, NOAA, UK </a:t>
            </a:r>
            <a:r>
              <a:rPr lang="es-ES" sz="1400" dirty="0" err="1"/>
              <a:t>Met</a:t>
            </a:r>
            <a:r>
              <a:rPr lang="es-ES" sz="1400" dirty="0"/>
              <a:t> Office, </a:t>
            </a:r>
            <a:r>
              <a:rPr lang="es-ES" sz="1400" dirty="0" err="1"/>
              <a:t>MeteoSwiss</a:t>
            </a:r>
            <a:r>
              <a:rPr lang="es-ES" sz="1400" dirty="0"/>
              <a:t>, DWD, SMHI, </a:t>
            </a:r>
            <a:r>
              <a:rPr lang="es-ES" sz="1400" dirty="0" err="1"/>
              <a:t>UoR</a:t>
            </a:r>
            <a:r>
              <a:rPr lang="es-ES" sz="1400" dirty="0"/>
              <a:t> &amp; ZAMG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22C7DAA-DBEE-8479-FABF-47CF4B9FA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1" y="2869338"/>
            <a:ext cx="5678129" cy="319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E5CFDB5-5753-6EA5-5594-946A9242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430" y="2869338"/>
            <a:ext cx="5678128" cy="319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014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1" y="1624610"/>
            <a:ext cx="6627055" cy="46101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lvl1pPr>
          </a:lstStyle>
          <a:p>
            <a:r>
              <a:rPr lang="es-ES" dirty="0"/>
              <a:t>Existen varias definiciones/espacios de representar un color. </a:t>
            </a:r>
          </a:p>
          <a:p>
            <a:r>
              <a:rPr lang="es-ES" b="1" dirty="0"/>
              <a:t>Modelo RGB</a:t>
            </a:r>
            <a:r>
              <a:rPr lang="es-ES" dirty="0"/>
              <a:t>: Define un espacio cúbico en el cual cada color es la suma ponderada de los tres colores primarios.</a:t>
            </a:r>
          </a:p>
          <a:p>
            <a:r>
              <a:rPr lang="es-CL" b="1" dirty="0">
                <a:solidFill>
                  <a:schemeClr val="bg1">
                    <a:lumMod val="85000"/>
                  </a:schemeClr>
                </a:solidFill>
              </a:rPr>
              <a:t>CMY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</a:rPr>
              <a:t>(K)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: Espacio de color sustractivo. Estándar para impresión. Cian + Magenta + Amarillo (CMY) pueden expresar la gama completa de colores.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HSL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Más adecuado para canales visuales. Matiz, Saturación y ya sea Luminosidad o Brillo.  define un modelo de color en términos de sus componentes constituyentes.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B2B1980-FCF1-1363-E107-17109095CF9E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dirty="0" err="1"/>
              <a:t>Decomposición</a:t>
            </a:r>
            <a:r>
              <a:rPr lang="es-ES" sz="3200" dirty="0"/>
              <a:t> ➔ </a:t>
            </a:r>
            <a:r>
              <a:rPr lang="es-ES" sz="3200" b="1" dirty="0"/>
              <a:t>RGB </a:t>
            </a:r>
            <a:r>
              <a:rPr lang="es-ES" sz="3200" dirty="0"/>
              <a:t>(pantallas)</a:t>
            </a:r>
          </a:p>
        </p:txBody>
      </p:sp>
      <p:pic>
        <p:nvPicPr>
          <p:cNvPr id="4102" name="Picture 6" descr="Visual representation of the RGB color space as a cube.">
            <a:extLst>
              <a:ext uri="{FF2B5EF4-FFF2-40B4-BE49-F238E27FC236}">
                <a16:creationId xmlns:a16="http://schemas.microsoft.com/office/drawing/2014/main" id="{D5606919-F3EE-8B1D-6658-C5BAC2BFD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885" y="2278031"/>
            <a:ext cx="4962083" cy="330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641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1" y="1624610"/>
            <a:ext cx="6627055" cy="46101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lvl1pPr>
          </a:lstStyle>
          <a:p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Existen varias definiciones/espacios de representar un color. 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Modelo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</a:rPr>
              <a:t> RGB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: Define un espacio cúbico en el cual cada color es la suma ponderada de los tres colores primarios.</a:t>
            </a:r>
          </a:p>
          <a:p>
            <a:r>
              <a:rPr lang="es-CL" dirty="0"/>
              <a:t>CMY</a:t>
            </a:r>
            <a:r>
              <a:rPr lang="es-ES" dirty="0"/>
              <a:t>(K): Espacio de color sustractivo. Estándar para impresión. Cian + Magenta + Amarillo (CMY) pueden expresar la gama completa de colores.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HSL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Más adecuado para canales visuales. Matiz, Saturación y ya sea Luminosidad o Brillo.  define un modelo de color en términos de sus componentes constituyentes.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B2B1980-FCF1-1363-E107-17109095CF9E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dirty="0" err="1"/>
              <a:t>Decomposición</a:t>
            </a:r>
            <a:r>
              <a:rPr lang="es-ES" sz="3200" dirty="0"/>
              <a:t> ➔ </a:t>
            </a:r>
            <a:r>
              <a:rPr lang="es-ES" sz="3200" b="1" dirty="0"/>
              <a:t>CMY </a:t>
            </a:r>
            <a:r>
              <a:rPr lang="es-ES" sz="3200" dirty="0"/>
              <a:t>(impresión)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E2DA15C-532F-48CA-ED2C-916521E78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471" y="1401095"/>
            <a:ext cx="4454013" cy="445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97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1" y="1624610"/>
            <a:ext cx="6627055" cy="46101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lvl1pPr>
          </a:lstStyle>
          <a:p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Existen varias definiciones/espacios de representar un color. </a:t>
            </a:r>
          </a:p>
          <a:p>
            <a:r>
              <a:rPr lang="es-ES" b="1" dirty="0">
                <a:solidFill>
                  <a:schemeClr val="bg1">
                    <a:lumMod val="85000"/>
                  </a:schemeClr>
                </a:solidFill>
              </a:rPr>
              <a:t>Modelo RGB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: Define un espacio cúbico en el cual cada color es la suma ponderada de los tres colores primarios.</a:t>
            </a:r>
          </a:p>
          <a:p>
            <a:r>
              <a:rPr lang="es-CL" b="1" dirty="0">
                <a:solidFill>
                  <a:schemeClr val="bg1">
                    <a:lumMod val="85000"/>
                  </a:schemeClr>
                </a:solidFill>
              </a:rPr>
              <a:t>CMY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</a:rPr>
              <a:t>(K)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: Espacio de color sustractivo. Estándar para impresión. Cian + Magenta + Amarillo (CMY) pueden expresar la gama completa de colores.</a:t>
            </a:r>
          </a:p>
          <a:p>
            <a:r>
              <a:rPr lang="en-US" b="1" dirty="0"/>
              <a:t>HSL</a:t>
            </a:r>
            <a:r>
              <a:rPr lang="en-US" dirty="0"/>
              <a:t>: </a:t>
            </a:r>
            <a:r>
              <a:rPr lang="es-ES" dirty="0"/>
              <a:t>Más adecuado para canales visuales. Matiz, Saturación y ya sea Luminosidad o Brillo.  define un modelo de color en términos de sus componentes constituyentes.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B2B1980-FCF1-1363-E107-17109095CF9E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dirty="0" err="1"/>
              <a:t>Decomposición</a:t>
            </a:r>
            <a:r>
              <a:rPr lang="es-ES" sz="3200" dirty="0"/>
              <a:t> ➔ </a:t>
            </a:r>
            <a:r>
              <a:rPr lang="es-ES" sz="3200" b="1" dirty="0"/>
              <a:t>HSL </a:t>
            </a:r>
            <a:r>
              <a:rPr lang="es-ES" sz="3200" dirty="0"/>
              <a:t>(canales visuales)</a:t>
            </a:r>
          </a:p>
        </p:txBody>
      </p:sp>
      <p:pic>
        <p:nvPicPr>
          <p:cNvPr id="9" name="Imagen 8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DBB9C0FB-7E61-F2A8-6FFB-61121DE59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6" y="1956926"/>
            <a:ext cx="4430661" cy="332299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524D4E6-1875-21D6-1C92-F31B72ADA9E9}"/>
              </a:ext>
            </a:extLst>
          </p:cNvPr>
          <p:cNvSpPr txBox="1"/>
          <p:nvPr/>
        </p:nvSpPr>
        <p:spPr>
          <a:xfrm rot="2242969">
            <a:off x="7685065" y="4263587"/>
            <a:ext cx="1214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Matiz</a:t>
            </a:r>
            <a:endParaRPr lang="es-CL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2749C5-B717-FE0A-3E66-B4B7879C7B48}"/>
              </a:ext>
            </a:extLst>
          </p:cNvPr>
          <p:cNvSpPr txBox="1"/>
          <p:nvPr/>
        </p:nvSpPr>
        <p:spPr>
          <a:xfrm rot="5400000">
            <a:off x="10777742" y="3603881"/>
            <a:ext cx="16879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Luminosidad</a:t>
            </a:r>
            <a:endParaRPr lang="es-CL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4B3CC2B-1DC7-D00A-0D3E-42476415F8E1}"/>
              </a:ext>
            </a:extLst>
          </p:cNvPr>
          <p:cNvCxnSpPr/>
          <p:nvPr/>
        </p:nvCxnSpPr>
        <p:spPr>
          <a:xfrm flipV="1">
            <a:off x="11441175" y="3115733"/>
            <a:ext cx="0" cy="13772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361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1" y="1624610"/>
            <a:ext cx="6627055" cy="336367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lvl1pPr>
          </a:lstStyle>
          <a:p>
            <a:r>
              <a:rPr lang="es-ES" dirty="0"/>
              <a:t>Este espacio de color se relaciona con los principios de efectividad y coherencia:</a:t>
            </a:r>
          </a:p>
          <a:p>
            <a:endParaRPr lang="en-US" b="1" dirty="0"/>
          </a:p>
          <a:p>
            <a:r>
              <a:rPr lang="es-ES" dirty="0"/>
              <a:t>Los canales ordenados muestran magnitudes.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Luminancia</a:t>
            </a:r>
            <a:r>
              <a:rPr lang="es-ES" dirty="0"/>
              <a:t> (cuán brillante)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Saturación</a:t>
            </a:r>
            <a:r>
              <a:rPr lang="es-ES" dirty="0"/>
              <a:t> (cuán colorido)</a:t>
            </a:r>
          </a:p>
          <a:p>
            <a:r>
              <a:rPr lang="es-ES" dirty="0"/>
              <a:t>Los canales categóricos muestran identidad.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Matiz</a:t>
            </a:r>
            <a:r>
              <a:rPr lang="es-ES" dirty="0"/>
              <a:t> (qué color)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B2B1980-FCF1-1363-E107-17109095CF9E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dirty="0" err="1"/>
              <a:t>Decomposición</a:t>
            </a:r>
            <a:r>
              <a:rPr lang="es-ES" sz="3200" dirty="0"/>
              <a:t> ➔ </a:t>
            </a:r>
            <a:r>
              <a:rPr lang="es-ES" sz="3200" b="1" dirty="0"/>
              <a:t>HSL </a:t>
            </a:r>
            <a:r>
              <a:rPr lang="es-ES" sz="3200" dirty="0"/>
              <a:t>(canales visuales)</a:t>
            </a:r>
          </a:p>
        </p:txBody>
      </p:sp>
      <p:pic>
        <p:nvPicPr>
          <p:cNvPr id="7" name="Imagen 6" descr="Patrón de fondo&#10;&#10;Descripción generada automáticamente">
            <a:extLst>
              <a:ext uri="{FF2B5EF4-FFF2-40B4-BE49-F238E27FC236}">
                <a16:creationId xmlns:a16="http://schemas.microsoft.com/office/drawing/2014/main" id="{55B84BD6-E788-BDF1-ABA5-C87D8441E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284" y="3186659"/>
            <a:ext cx="3366797" cy="19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21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b="1" dirty="0" err="1"/>
              <a:t>Discriminabilidad</a:t>
            </a:r>
            <a:endParaRPr lang="es-ES" sz="32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4883728" cy="3363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 visualizar categorías nos cuesta mucho diferenciar colores distintos pero similares.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Por eso debemos usar colores </a:t>
            </a:r>
            <a:r>
              <a:rPr lang="es-ES" dirty="0" err="1"/>
              <a:t>discontiguos</a:t>
            </a:r>
            <a:r>
              <a:rPr lang="es-ES" dirty="0"/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Entre 6 y 12 categorías está bien. Más se vuelve imposible de percibir.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A11BBCF-1C6D-B5FD-9FC8-8ABA6913F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084" y="1730658"/>
            <a:ext cx="5696917" cy="403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518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b="1" dirty="0" err="1"/>
              <a:t>Discriminabilidad</a:t>
            </a:r>
            <a:endParaRPr lang="es-ES" sz="32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4883728" cy="3363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 visualizar categorías nos cuesta mucho diferenciar colores distintos pero similares.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Por eso debemos usar colores </a:t>
            </a:r>
            <a:r>
              <a:rPr lang="es-ES" dirty="0" err="1"/>
              <a:t>discontiguos</a:t>
            </a:r>
            <a:r>
              <a:rPr lang="es-ES" dirty="0"/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Entre 6 y 12 categorías está bien. Más se vuelve imposible de percibir.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BD5B3E3-7B47-09C3-EDD7-9C705F6BA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6899"/>
            <a:ext cx="481128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CB90D5E-73C3-9AFF-A1BC-D4CE24A919BD}"/>
              </a:ext>
            </a:extLst>
          </p:cNvPr>
          <p:cNvSpPr txBox="1"/>
          <p:nvPr/>
        </p:nvSpPr>
        <p:spPr>
          <a:xfrm>
            <a:off x="5227984" y="6394835"/>
            <a:ext cx="6098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https://clauswilke.com/dataviz/color-pitfalls.html</a:t>
            </a:r>
          </a:p>
        </p:txBody>
      </p:sp>
    </p:spTree>
    <p:extLst>
      <p:ext uri="{BB962C8B-B14F-4D97-AF65-F5344CB8AC3E}">
        <p14:creationId xmlns:p14="http://schemas.microsoft.com/office/powerpoint/2010/main" val="2765106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b="1" dirty="0" err="1"/>
              <a:t>Discriminabilidad</a:t>
            </a:r>
            <a:endParaRPr lang="es-ES" sz="32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4883728" cy="3363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 visualizar categorías nos cuesta mucho diferenciar colores distintos pero similares.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Por eso debemos usar colores </a:t>
            </a:r>
            <a:r>
              <a:rPr lang="es-ES" dirty="0" err="1"/>
              <a:t>discontiguos</a:t>
            </a:r>
            <a:r>
              <a:rPr lang="es-ES" dirty="0"/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Entre 6 y 12 categorías está bien. Más se vuelve imposible de percibir.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pic>
        <p:nvPicPr>
          <p:cNvPr id="11266" name="Picture 2" descr="Population growth from 2000 to 2010 versus population size in 2000. In contrast to Figure 19.1, I have now colored states by region and have directly labeled a subset of states. The majority of states have been left unlabeled to keep the figure from overcrowding. Data source: U.S. Census Bureau">
            <a:extLst>
              <a:ext uri="{FF2B5EF4-FFF2-40B4-BE49-F238E27FC236}">
                <a16:creationId xmlns:a16="http://schemas.microsoft.com/office/drawing/2014/main" id="{C510D16A-EC52-889A-F2F8-D87EB9F31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1891987"/>
            <a:ext cx="6310312" cy="389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AFD7A19-6071-89D0-E61E-597D6013DE08}"/>
              </a:ext>
            </a:extLst>
          </p:cNvPr>
          <p:cNvSpPr txBox="1"/>
          <p:nvPr/>
        </p:nvSpPr>
        <p:spPr>
          <a:xfrm>
            <a:off x="5227984" y="6394835"/>
            <a:ext cx="6098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https://clauswilke.com/dataviz/color-pitfalls.html</a:t>
            </a:r>
          </a:p>
        </p:txBody>
      </p:sp>
    </p:spTree>
    <p:extLst>
      <p:ext uri="{BB962C8B-B14F-4D97-AF65-F5344CB8AC3E}">
        <p14:creationId xmlns:p14="http://schemas.microsoft.com/office/powerpoint/2010/main" val="2830676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Paleta Arcoíris no </a:t>
            </a:r>
            <a:r>
              <a:rPr lang="es-ES" sz="3200" dirty="0"/>
              <a:t>(es la mejor)</a:t>
            </a:r>
            <a:r>
              <a:rPr lang="es-ES" sz="3200" b="1" dirty="0"/>
              <a:t> opción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5046611" cy="4610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Presenta muchos problemas de Percepción: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colores no tienen orden en ninguna de las dimensiones (matiz, luminancia, saturación).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Cambios de un matiz a otro no son lineales.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 dirty="0"/>
              <a:t>Puede</a:t>
            </a:r>
            <a:r>
              <a:rPr lang="es-ES" dirty="0"/>
              <a:t> </a:t>
            </a:r>
            <a:r>
              <a:rPr lang="es-ES" i="1" dirty="0"/>
              <a:t>servir</a:t>
            </a:r>
            <a:r>
              <a:rPr lang="es-ES" dirty="0"/>
              <a:t> para datos categóricos.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pic>
        <p:nvPicPr>
          <p:cNvPr id="9218" name="Picture 2" descr="Fundamentals of Data Visualization">
            <a:extLst>
              <a:ext uri="{FF2B5EF4-FFF2-40B4-BE49-F238E27FC236}">
                <a16:creationId xmlns:a16="http://schemas.microsoft.com/office/drawing/2014/main" id="{AA7D9A4D-CC56-949C-29AB-BD670D7DB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88" y="1975555"/>
            <a:ext cx="4777037" cy="358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4A85EC7-710F-CF89-4DA0-D44D54037444}"/>
              </a:ext>
            </a:extLst>
          </p:cNvPr>
          <p:cNvSpPr txBox="1"/>
          <p:nvPr/>
        </p:nvSpPr>
        <p:spPr>
          <a:xfrm>
            <a:off x="5227984" y="6394835"/>
            <a:ext cx="6098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https://clauswilke.com/dataviz/color-pitfalls.html</a:t>
            </a:r>
          </a:p>
        </p:txBody>
      </p:sp>
    </p:spTree>
    <p:extLst>
      <p:ext uri="{BB962C8B-B14F-4D97-AF65-F5344CB8AC3E}">
        <p14:creationId xmlns:p14="http://schemas.microsoft.com/office/powerpoint/2010/main" val="730277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Paleta </a:t>
            </a:r>
            <a:r>
              <a:rPr lang="es-ES" sz="3200" b="1" dirty="0" err="1"/>
              <a:t>Viridis</a:t>
            </a:r>
            <a:r>
              <a:rPr lang="es-ES" sz="3200" b="1" dirty="0"/>
              <a:t>/Magma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3" y="1624610"/>
            <a:ext cx="5565898" cy="4609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Escala </a:t>
            </a:r>
            <a:r>
              <a:rPr lang="es-ES" dirty="0" err="1"/>
              <a:t>viridis</a:t>
            </a:r>
            <a:r>
              <a:rPr lang="es-ES" dirty="0"/>
              <a:t> ofrece: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Perceptual uniformidad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: Las escalas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Viridis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 están diseñadas para tener una percepción uniforme en términos de cambios en los datos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Mejora de la legibilidad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: Las paletas de colores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Viridis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 se han optimizado para garantizar que los datos sean fáciles de leer y comprender.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Soporte para personas con daltonismo.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Estética atractiva.</a:t>
            </a:r>
            <a:endParaRPr lang="es-E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8FB87EE-67E0-FD9B-17A6-9C846B48A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177" y="1785377"/>
            <a:ext cx="6003823" cy="42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172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80355F30-EA98-37D5-ED88-42E326EC183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8" r="39728"/>
          <a:stretch>
            <a:fillRect/>
          </a:stretch>
        </p:blipFill>
        <p:spPr/>
      </p:pic>
      <p:pic>
        <p:nvPicPr>
          <p:cNvPr id="15" name="Marcador de posición de imagen 14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BD9567B1-FB99-532B-6DA5-30DE1B6FB9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pic>
        <p:nvPicPr>
          <p:cNvPr id="10" name="Marcador de posición de imagen 9" descr="Un dibujo de un pizarrón&#10;&#10;Descripción generada automáticamente con confianza baja">
            <a:extLst>
              <a:ext uri="{FF2B5EF4-FFF2-40B4-BE49-F238E27FC236}">
                <a16:creationId xmlns:a16="http://schemas.microsoft.com/office/drawing/2014/main" id="{274DA18A-F05B-3F20-3854-EE6CFACB16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E19920A-FCF3-4BA3-BBD1-A56B54B0B70A}"/>
              </a:ext>
            </a:extLst>
          </p:cNvPr>
          <p:cNvSpPr/>
          <p:nvPr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93F739-76F3-4AEB-9BB9-C6E16B7F81F4}"/>
              </a:ext>
            </a:extLst>
          </p:cNvPr>
          <p:cNvSpPr/>
          <p:nvPr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FD2E5F-D0ED-4BAA-9A6B-2C6BEC22BB1D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38985D-BA15-43E7-B851-EB6F9366569D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Clase 5</a:t>
            </a:r>
          </a:p>
          <a:p>
            <a:pPr>
              <a:lnSpc>
                <a:spcPts val="2300"/>
              </a:lnSpc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Colores – Modelos – Espaciales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130157-68DA-41E8-89CF-F50461673836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7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Paleta </a:t>
            </a:r>
            <a:r>
              <a:rPr lang="es-ES" sz="3200" b="1" dirty="0" err="1"/>
              <a:t>Viridis</a:t>
            </a:r>
            <a:r>
              <a:rPr lang="es-ES" sz="3200" b="1" dirty="0"/>
              <a:t>/Magma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3" y="1624610"/>
            <a:ext cx="5565898" cy="420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Escala está implementada en distintos </a:t>
            </a:r>
            <a:r>
              <a:rPr lang="es-ES" dirty="0" err="1"/>
              <a:t>framekorws</a:t>
            </a:r>
            <a:r>
              <a:rPr lang="es-ES" dirty="0"/>
              <a:t> de visualización, librerías.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R/ggplot2: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 err="1">
                <a:latin typeface="Consolas" panose="020B0609020204030204" pitchFamily="49" charset="0"/>
              </a:rPr>
              <a:t>scale_color_viridis_c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/>
              <a:t>- </a:t>
            </a:r>
            <a:r>
              <a:rPr lang="es-ES" dirty="0" err="1"/>
              <a:t>contínuo</a:t>
            </a:r>
            <a:endParaRPr lang="es-ES" dirty="0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 err="1">
                <a:latin typeface="Consolas" panose="020B0609020204030204" pitchFamily="49" charset="0"/>
              </a:rPr>
              <a:t>scale_color_viridis_b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/>
              <a:t>- agrupado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 err="1">
                <a:latin typeface="Consolas" panose="020B0609020204030204" pitchFamily="49" charset="0"/>
              </a:rPr>
              <a:t>scale_color_viridis_d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/>
              <a:t>- discreto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Python/</a:t>
            </a:r>
            <a:r>
              <a:rPr lang="es-ES" dirty="0" err="1"/>
              <a:t>matplotlib</a:t>
            </a:r>
            <a:r>
              <a:rPr lang="es-ES" dirty="0"/>
              <a:t>: 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Implementado como default desde 2.0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D3.js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Consolas" panose="020B0609020204030204" pitchFamily="49" charset="0"/>
              </a:rPr>
              <a:t>d3.interpolateViridis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8FB87EE-67E0-FD9B-17A6-9C846B48A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177" y="1785377"/>
            <a:ext cx="6003823" cy="42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45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Separabilidad de Canales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215466-2622-FC89-2440-1483163417B3}"/>
              </a:ext>
            </a:extLst>
          </p:cNvPr>
          <p:cNvSpPr txBox="1"/>
          <p:nvPr/>
        </p:nvSpPr>
        <p:spPr>
          <a:xfrm>
            <a:off x="733302" y="1624610"/>
            <a:ext cx="66408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Canales interactúan entre si.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canales de color no son completamente separables.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Interacciones en los canales de color: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El tamaño afecta la prominencia.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Las regiones pequeñas necesitan alta saturación.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Las regiones grandes necesitan baja saturación.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lnSpc>
                <a:spcPct val="150000"/>
              </a:lnSpc>
            </a:pPr>
            <a:r>
              <a:rPr lang="es-CL" dirty="0"/>
              <a:t>Saturación y Luminancia:</a:t>
            </a:r>
            <a:endParaRPr lang="es-ES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No son separables entre sí.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No son separables del uso de transparencia.</a:t>
            </a:r>
            <a:endParaRPr lang="es-ES" dirty="0">
              <a:latin typeface="Consolas" panose="020B0609020204030204" pitchFamily="49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559AABF-142F-4F7B-96FF-4BF68654A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571" y="1624610"/>
            <a:ext cx="3663158" cy="444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36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338" y="1441938"/>
            <a:ext cx="7061323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ES" sz="54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Paletas de 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0176D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E5521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42454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</a:t>
            </a:r>
            <a:endParaRPr lang="en-US" sz="4400" b="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816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Paletas:</a:t>
            </a:r>
            <a:r>
              <a:rPr lang="es-ES" sz="3200" b="1" dirty="0"/>
              <a:t> Directrices Genéricas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215466-2622-FC89-2440-1483163417B3}"/>
              </a:ext>
            </a:extLst>
          </p:cNvPr>
          <p:cNvSpPr txBox="1"/>
          <p:nvPr/>
        </p:nvSpPr>
        <p:spPr>
          <a:xfrm>
            <a:off x="733302" y="1624610"/>
            <a:ext cx="721407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Elegir el tipo de paleta para alinearse con el tipo de datos: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¿categórico / ordinal / cuantitativo?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¿tiene un punto medio significativo?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¿cíclico?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¿univariante o multivariante?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¿segmentado o continuo?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Segmentado para datos ordinales.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Continuo para datos cuantitativos (evita bandas).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¿Perceptualmente lineal?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Más control si alguna no linealidad en las escalas es 	intencional.</a:t>
            </a:r>
            <a:endParaRPr lang="es-E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381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/>
              <a:t>Paletas:</a:t>
            </a:r>
            <a:r>
              <a:rPr lang="es-ES" sz="3200" b="1"/>
              <a:t> Categoríca </a:t>
            </a:r>
            <a:r>
              <a:rPr lang="es-ES" sz="3200"/>
              <a:t>(univariada)</a:t>
            </a:r>
            <a:endParaRPr lang="es-ES"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215466-2622-FC89-2440-1483163417B3}"/>
              </a:ext>
            </a:extLst>
          </p:cNvPr>
          <p:cNvSpPr txBox="1"/>
          <p:nvPr/>
        </p:nvSpPr>
        <p:spPr>
          <a:xfrm>
            <a:off x="733302" y="1624610"/>
            <a:ext cx="7136534" cy="425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Idea es apuntar a la máxima </a:t>
            </a:r>
            <a:r>
              <a:rPr lang="es-ES" dirty="0" err="1"/>
              <a:t>distinguibilidad</a:t>
            </a:r>
            <a:r>
              <a:rPr lang="es-ES" dirty="0"/>
              <a:t>. Utiliza el matiz como canal de color principal,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Distribución uniforme alrededor del </a:t>
            </a:r>
            <a:r>
              <a:rPr lang="es-ES" b="1" dirty="0"/>
              <a:t>círculo de tonos </a:t>
            </a:r>
            <a:r>
              <a:rPr lang="es-ES" dirty="0"/>
              <a:t>para maximizar la distancia perceptual y producir combinaciones de colores armónicas.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Directrices para el diseño de colores: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dirty="0"/>
              <a:t>Complementario</a:t>
            </a:r>
            <a:r>
              <a:rPr lang="es-ES" sz="1400" dirty="0"/>
              <a:t>: matiz primario, secundario con tono opuesto (añadir 180º).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dirty="0"/>
              <a:t>Complementario dividido</a:t>
            </a:r>
            <a:r>
              <a:rPr lang="es-ES" sz="1400" dirty="0"/>
              <a:t>: matiz primario y seleccionar colores </a:t>
            </a:r>
            <a:r>
              <a:rPr lang="es-ES" sz="1400" b="1" dirty="0"/>
              <a:t>análogos</a:t>
            </a:r>
            <a:r>
              <a:rPr lang="es-ES" sz="1400" dirty="0"/>
              <a:t> al opuesto.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dirty="0"/>
              <a:t>Tríadico, </a:t>
            </a:r>
            <a:r>
              <a:rPr lang="es-ES" sz="1400" b="1" dirty="0" err="1"/>
              <a:t>tetrádic</a:t>
            </a:r>
            <a:r>
              <a:rPr lang="es-ES" sz="1400" b="1" dirty="0"/>
              <a:t>, </a:t>
            </a:r>
            <a:r>
              <a:rPr lang="es-ES" sz="1400" b="1" dirty="0" err="1"/>
              <a:t>pentádico</a:t>
            </a:r>
            <a:r>
              <a:rPr lang="es-ES" sz="1400" dirty="0"/>
              <a:t>, ...: Distribuir uniformemente los ángulos de tono.</a:t>
            </a:r>
            <a:endParaRPr lang="es-ES" sz="1400" dirty="0">
              <a:latin typeface="Consolas" panose="020B06090202040302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B0C60C-392C-4BD1-9CF0-2F80DCBF2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836" y="1518610"/>
            <a:ext cx="4192779" cy="463650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A328AF5-D34E-B4D7-F282-7C6D3D00FFD2}"/>
              </a:ext>
            </a:extLst>
          </p:cNvPr>
          <p:cNvSpPr txBox="1"/>
          <p:nvPr/>
        </p:nvSpPr>
        <p:spPr>
          <a:xfrm>
            <a:off x="8742918" y="1156112"/>
            <a:ext cx="29575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/>
              <a:t>Círculo de tonos</a:t>
            </a:r>
          </a:p>
          <a:p>
            <a:r>
              <a:rPr lang="es-ES" sz="1600" dirty="0"/>
              <a:t>Paleta </a:t>
            </a:r>
            <a:r>
              <a:rPr lang="es-ES" sz="1600" i="1" dirty="0" err="1"/>
              <a:t>split</a:t>
            </a:r>
            <a:r>
              <a:rPr lang="es-ES" sz="1600" i="1" dirty="0"/>
              <a:t> </a:t>
            </a:r>
            <a:r>
              <a:rPr lang="es-ES" sz="1600" i="1" dirty="0" err="1"/>
              <a:t>complementary</a:t>
            </a:r>
            <a:endParaRPr lang="es-ES" sz="1600" i="1" dirty="0"/>
          </a:p>
          <a:p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1456498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E4AFDC3-2BAD-910C-70FA-41A82F22E384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Paletas:</a:t>
            </a:r>
            <a:r>
              <a:rPr lang="es-ES" sz="3200" b="1" dirty="0"/>
              <a:t> Círculo de Tonos y Jerga</a:t>
            </a:r>
            <a:endParaRPr lang="es-ES" sz="3200" dirty="0"/>
          </a:p>
        </p:txBody>
      </p:sp>
      <p:pic>
        <p:nvPicPr>
          <p:cNvPr id="17410" name="Picture 2" descr="color wheel">
            <a:extLst>
              <a:ext uri="{FF2B5EF4-FFF2-40B4-BE49-F238E27FC236}">
                <a16:creationId xmlns:a16="http://schemas.microsoft.com/office/drawing/2014/main" id="{BFA14084-0FED-4956-F2D3-D59BB2A4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337" y="1518610"/>
            <a:ext cx="6615632" cy="475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73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D4B24E85-B9EC-8303-EEC5-D993DD44E676}"/>
              </a:ext>
            </a:extLst>
          </p:cNvPr>
          <p:cNvSpPr/>
          <p:nvPr/>
        </p:nvSpPr>
        <p:spPr>
          <a:xfrm>
            <a:off x="733301" y="1685581"/>
            <a:ext cx="10725398" cy="434821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Paletas:</a:t>
            </a:r>
            <a:r>
              <a:rPr lang="es-ES" sz="3200" b="1" dirty="0"/>
              <a:t> Círculo de Tonos y Jerga</a:t>
            </a:r>
            <a:endParaRPr lang="es-ES" sz="3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87985DC-8722-0382-4DAE-C15DE3327850}"/>
              </a:ext>
            </a:extLst>
          </p:cNvPr>
          <p:cNvSpPr txBox="1"/>
          <p:nvPr/>
        </p:nvSpPr>
        <p:spPr>
          <a:xfrm>
            <a:off x="733301" y="6033797"/>
            <a:ext cx="8918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100" dirty="0"/>
              <a:t>https://graf1x.com/definition-of-complementary-analogous-triadic-and-split-complementary-color-schemes/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BB5D662-39E4-4832-7AB8-05885C73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65" y="1953743"/>
            <a:ext cx="2990850" cy="34099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823BCFB-117F-4E16-56EA-D9A61473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124" y="2558579"/>
            <a:ext cx="3067050" cy="220027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8ED9566-2912-B4B9-7253-28E76854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877" y="1782292"/>
            <a:ext cx="30861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06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Paletas:</a:t>
            </a:r>
            <a:r>
              <a:rPr lang="es-ES" sz="3200" b="1" dirty="0"/>
              <a:t> Ordenada </a:t>
            </a:r>
            <a:r>
              <a:rPr lang="es-ES" sz="3200" dirty="0"/>
              <a:t>(</a:t>
            </a:r>
            <a:r>
              <a:rPr lang="es-ES" sz="3200" dirty="0" err="1"/>
              <a:t>univariada</a:t>
            </a:r>
            <a:r>
              <a:rPr lang="es-ES" sz="3200" dirty="0"/>
              <a:t>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215466-2622-FC89-2440-1483163417B3}"/>
              </a:ext>
            </a:extLst>
          </p:cNvPr>
          <p:cNvSpPr txBox="1"/>
          <p:nvPr/>
        </p:nvSpPr>
        <p:spPr>
          <a:xfrm>
            <a:off x="733302" y="1624610"/>
            <a:ext cx="723340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Cuando la variable posee orden natural como valores numéricos o categorías con un orden significativo. Se diseña para que los colores reflejen claramente la progresión de los datos y faciliten la interpretación de la relación. Considerar: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Tipo dato. Seleccionar ordinal/</a:t>
            </a:r>
            <a:r>
              <a:rPr lang="es-ES" b="1" dirty="0"/>
              <a:t>segmentada</a:t>
            </a:r>
            <a:r>
              <a:rPr lang="es-ES" dirty="0"/>
              <a:t> vs cuantitativa </a:t>
            </a:r>
            <a:r>
              <a:rPr lang="es-ES" b="1" dirty="0"/>
              <a:t>continua</a:t>
            </a:r>
            <a:r>
              <a:rPr lang="es-ES" dirty="0"/>
              <a:t>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Secuencial–una dirección- o divergente –dos direcciones-.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Secuencial: Escalando la saturación o luminancia para representar progresión.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Divergentes: Los colores se escalan desde un color neutral/</a:t>
            </a:r>
            <a:r>
              <a:rPr lang="es-ES" i="1" dirty="0" err="1"/>
              <a:t>midpoint</a:t>
            </a:r>
            <a:r>
              <a:rPr lang="es-ES" dirty="0"/>
              <a:t> hacia colores saturados en extremos.  </a:t>
            </a:r>
            <a:endParaRPr lang="es-ES" sz="1400" dirty="0">
              <a:latin typeface="Consolas" panose="020B0609020204030204" pitchFamily="49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5084943-1209-E0BA-100F-15FBBF6B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568" y="267088"/>
            <a:ext cx="2560858" cy="594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45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11" y="1441938"/>
            <a:ext cx="11711977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ES" sz="54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Qué considerar al elegir colores para la visualización de datos.</a:t>
            </a:r>
            <a:endParaRPr lang="en-US" sz="54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58B4A1-2F6A-35A5-42D4-0CBE752B74D2}"/>
              </a:ext>
            </a:extLst>
          </p:cNvPr>
          <p:cNvSpPr txBox="1"/>
          <p:nvPr/>
        </p:nvSpPr>
        <p:spPr>
          <a:xfrm>
            <a:off x="887240" y="5749011"/>
            <a:ext cx="11090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600" dirty="0"/>
              <a:t>https://academy.datawrapper.de/article/140-what-to-consider-when-choosing-colors-for-data-visualization</a:t>
            </a:r>
          </a:p>
        </p:txBody>
      </p:sp>
    </p:spTree>
    <p:extLst>
      <p:ext uri="{BB962C8B-B14F-4D97-AF65-F5344CB8AC3E}">
        <p14:creationId xmlns:p14="http://schemas.microsoft.com/office/powerpoint/2010/main" val="2795710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11" y="1441938"/>
            <a:ext cx="11711977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ES" sz="54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Destacar lo que deseas que los lectores vean con el color.</a:t>
            </a:r>
            <a:endParaRPr lang="en-US" sz="54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58B4A1-2F6A-35A5-42D4-0CBE752B74D2}"/>
              </a:ext>
            </a:extLst>
          </p:cNvPr>
          <p:cNvSpPr txBox="1"/>
          <p:nvPr/>
        </p:nvSpPr>
        <p:spPr>
          <a:xfrm>
            <a:off x="887240" y="5749011"/>
            <a:ext cx="11090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600" dirty="0"/>
              <a:t>https://blog.datawrapper.de/emphasize-with-color-in-data-visualizations/</a:t>
            </a:r>
          </a:p>
        </p:txBody>
      </p:sp>
    </p:spTree>
    <p:extLst>
      <p:ext uri="{BB962C8B-B14F-4D97-AF65-F5344CB8AC3E}">
        <p14:creationId xmlns:p14="http://schemas.microsoft.com/office/powerpoint/2010/main" val="4168218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519780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Programa </a:t>
            </a:r>
            <a:endParaRPr lang="es-CL" b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7" y="2013908"/>
            <a:ext cx="10592731" cy="439551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Bienvenida. Conocernos. Historia. Definiciones. Ejemplos.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Marco teórico: Framework de visualización WWH. </a:t>
            </a:r>
            <a:r>
              <a:rPr lang="es-ES" sz="1800" dirty="0" err="1"/>
              <a:t>T.Munzner</a:t>
            </a:r>
            <a:endParaRPr lang="es-ES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HOW: Marcas y Señales, codificación Visual/</a:t>
            </a:r>
            <a:r>
              <a:rPr lang="es-ES" sz="1800" dirty="0" err="1"/>
              <a:t>Grammar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</a:t>
            </a:r>
            <a:r>
              <a:rPr lang="es-ES" sz="1800" dirty="0" err="1"/>
              <a:t>graphics</a:t>
            </a:r>
            <a:r>
              <a:rPr lang="es-ES" sz="1800" dirty="0"/>
              <a:t>/ggplot2, </a:t>
            </a:r>
            <a:r>
              <a:rPr lang="es-ES" sz="1800" dirty="0" err="1"/>
              <a:t>plotnine</a:t>
            </a:r>
            <a:endParaRPr lang="es-ES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Clase práctica “Visualización de Tablas”.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b="1" dirty="0"/>
              <a:t>Colores. Visualización modelos Predictivos. Datos espaciales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Interactividad / </a:t>
            </a:r>
            <a:r>
              <a:rPr lang="es-ES" sz="1800" dirty="0" err="1"/>
              <a:t>HTMLWidgets</a:t>
            </a:r>
            <a:endParaRPr lang="es-ES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Desarrollo de  </a:t>
            </a:r>
            <a:r>
              <a:rPr lang="es-ES" sz="1800" dirty="0" err="1"/>
              <a:t>Dashboards</a:t>
            </a:r>
            <a:r>
              <a:rPr lang="es-ES" sz="1800" dirty="0"/>
              <a:t> / </a:t>
            </a:r>
            <a:r>
              <a:rPr lang="es-ES" sz="1800" dirty="0" err="1"/>
              <a:t>Flexdashboard</a:t>
            </a:r>
            <a:r>
              <a:rPr lang="es-ES" sz="1800" dirty="0"/>
              <a:t>, </a:t>
            </a:r>
            <a:r>
              <a:rPr lang="es-ES" sz="1800" dirty="0" err="1"/>
              <a:t>Shiny</a:t>
            </a:r>
            <a:endParaRPr lang="es-ES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Aplicaciones</a:t>
            </a:r>
          </a:p>
        </p:txBody>
      </p:sp>
    </p:spTree>
    <p:extLst>
      <p:ext uri="{BB962C8B-B14F-4D97-AF65-F5344CB8AC3E}">
        <p14:creationId xmlns:p14="http://schemas.microsoft.com/office/powerpoint/2010/main" val="1928119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Paletas:</a:t>
            </a:r>
            <a:r>
              <a:rPr lang="es-ES" sz="3200" b="1" dirty="0"/>
              <a:t> Herramientas</a:t>
            </a:r>
            <a:endParaRPr lang="es-ES"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215466-2622-FC89-2440-1483163417B3}"/>
              </a:ext>
            </a:extLst>
          </p:cNvPr>
          <p:cNvSpPr txBox="1"/>
          <p:nvPr/>
        </p:nvSpPr>
        <p:spPr>
          <a:xfrm>
            <a:off x="733302" y="1624610"/>
            <a:ext cx="723340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Algunas herramientas para tener en favoritos: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https://www.canva.com/colors/color-wheel/.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https://paletton.com/.  </a:t>
            </a:r>
            <a:endParaRPr lang="es-ES" sz="1400" dirty="0">
              <a:latin typeface="Consolas" panose="020B06090202040302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98CD42-6C18-987B-1753-C4EE3CD8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875" y="2815628"/>
            <a:ext cx="5808904" cy="318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77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338" y="1441938"/>
            <a:ext cx="7061323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ES" sz="54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Paletas de 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0176D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E5521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42454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 </a:t>
            </a:r>
            <a:r>
              <a:rPr lang="es-ES" sz="54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R</a:t>
            </a:r>
            <a:endParaRPr lang="en-US" sz="54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572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Paletas en R:</a:t>
            </a:r>
            <a:r>
              <a:rPr lang="es-ES" sz="3200" b="1" dirty="0"/>
              <a:t> Paquetes</a:t>
            </a:r>
            <a:endParaRPr lang="es-ES"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215466-2622-FC89-2440-1483163417B3}"/>
              </a:ext>
            </a:extLst>
          </p:cNvPr>
          <p:cNvSpPr txBox="1"/>
          <p:nvPr/>
        </p:nvSpPr>
        <p:spPr>
          <a:xfrm>
            <a:off x="733302" y="1624610"/>
            <a:ext cx="5042809" cy="1701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b="1" dirty="0" err="1"/>
              <a:t>Colortools</a:t>
            </a:r>
            <a:r>
              <a:rPr lang="es-ES" dirty="0"/>
              <a:t>: Para obtener colores complementarios, triadas, etc.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b="1" dirty="0" err="1"/>
              <a:t>RColorBrewer</a:t>
            </a:r>
            <a:r>
              <a:rPr lang="es-ES" dirty="0"/>
              <a:t> para obtener paletas </a:t>
            </a:r>
            <a:r>
              <a:rPr lang="es-ES" dirty="0" err="1"/>
              <a:t>Brewer</a:t>
            </a:r>
            <a:r>
              <a:rPr lang="es-ES"/>
              <a:t>. </a:t>
            </a:r>
            <a:endParaRPr lang="es-ES" dirty="0"/>
          </a:p>
        </p:txBody>
      </p:sp>
      <p:pic>
        <p:nvPicPr>
          <p:cNvPr id="18434" name="Picture 2" descr="Rcolorbrewer palettes">
            <a:extLst>
              <a:ext uri="{FF2B5EF4-FFF2-40B4-BE49-F238E27FC236}">
                <a16:creationId xmlns:a16="http://schemas.microsoft.com/office/drawing/2014/main" id="{EF9986F3-619D-C015-02AD-8E81BE997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024" y="851025"/>
            <a:ext cx="3499871" cy="54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234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80" y="919142"/>
            <a:ext cx="9881713" cy="1444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b="0" dirty="0">
                <a:solidFill>
                  <a:schemeClr val="tx1"/>
                </a:solidFill>
              </a:rPr>
              <a:t>¿</a:t>
            </a:r>
            <a:r>
              <a:rPr lang="en-US" sz="5400" b="0" dirty="0" err="1">
                <a:solidFill>
                  <a:schemeClr val="tx1"/>
                </a:solidFill>
              </a:rPr>
              <a:t>Qué</a:t>
            </a:r>
            <a:r>
              <a:rPr lang="en-US" sz="5400" b="0" dirty="0">
                <a:solidFill>
                  <a:schemeClr val="tx1"/>
                </a:solidFill>
              </a:rPr>
              <a:t>/Por </a:t>
            </a:r>
            <a:r>
              <a:rPr lang="en-US" sz="5400" b="0" dirty="0" err="1">
                <a:solidFill>
                  <a:schemeClr val="tx1"/>
                </a:solidFill>
              </a:rPr>
              <a:t>qué</a:t>
            </a:r>
            <a:r>
              <a:rPr lang="en-US" sz="5400" b="0" dirty="0">
                <a:solidFill>
                  <a:schemeClr val="tx1"/>
                </a:solidFill>
              </a:rPr>
              <a:t>/</a:t>
            </a:r>
            <a:r>
              <a:rPr lang="en-US" sz="5400" b="0" dirty="0" err="1">
                <a:solidFill>
                  <a:schemeClr val="tx1"/>
                </a:solidFill>
              </a:rPr>
              <a:t>Cómo</a:t>
            </a:r>
            <a:r>
              <a:rPr lang="en-US" sz="5400" b="0" dirty="0">
                <a:solidFill>
                  <a:schemeClr val="tx1"/>
                </a:solidFill>
              </a:rPr>
              <a:t>?</a:t>
            </a:r>
            <a:endParaRPr lang="en-US" sz="4400" b="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9DC0BE-872E-66D5-E3C0-BDCB7534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27" y="2541551"/>
            <a:ext cx="3572745" cy="35192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2E15D5B-6ABE-4C03-0E9E-85BFA94A1FBE}"/>
              </a:ext>
            </a:extLst>
          </p:cNvPr>
          <p:cNvSpPr txBox="1"/>
          <p:nvPr/>
        </p:nvSpPr>
        <p:spPr>
          <a:xfrm>
            <a:off x="5768438" y="3280170"/>
            <a:ext cx="6097978" cy="166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E5521F"/>
                </a:solidFill>
              </a:rPr>
              <a:t>What</a:t>
            </a:r>
            <a:r>
              <a:rPr lang="es-ES" dirty="0"/>
              <a:t> ¿Qué información se está mostrando? </a:t>
            </a:r>
            <a:r>
              <a:rPr lang="es-ES" i="1" dirty="0"/>
              <a:t>Datos</a:t>
            </a:r>
            <a:endParaRPr lang="es-ES" dirty="0"/>
          </a:p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FAB030"/>
                </a:solidFill>
              </a:rPr>
              <a:t>Why</a:t>
            </a:r>
            <a:r>
              <a:rPr lang="es-ES" dirty="0"/>
              <a:t> ¿Por qué queremos visualizar esto? </a:t>
            </a:r>
            <a:r>
              <a:rPr lang="es-ES" i="1" dirty="0"/>
              <a:t>Tarea</a:t>
            </a:r>
            <a:r>
              <a:rPr lang="es-ES" dirty="0"/>
              <a:t>. </a:t>
            </a:r>
          </a:p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2FA886"/>
                </a:solidFill>
              </a:rPr>
              <a:t>How</a:t>
            </a:r>
            <a:r>
              <a:rPr lang="es-ES" dirty="0"/>
              <a:t> ¿Cómo se construye la visualización? </a:t>
            </a:r>
            <a:r>
              <a:rPr lang="es-ES" i="1" dirty="0"/>
              <a:t>Idioma</a:t>
            </a:r>
            <a:r>
              <a:rPr lang="es-ES" dirty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2386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338" y="1441938"/>
            <a:ext cx="7061323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0176D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E5521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42454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</a:t>
            </a:r>
            <a:endParaRPr lang="en-US" sz="4400" b="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24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0176D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E5521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42454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</a:t>
            </a: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lang="es-ES" sz="3200" b="1" dirty="0"/>
              <a:t>como un canal visual</a:t>
            </a:r>
          </a:p>
        </p:txBody>
      </p:sp>
      <p:pic>
        <p:nvPicPr>
          <p:cNvPr id="5" name="Imagen 2">
            <a:extLst>
              <a:ext uri="{FF2B5EF4-FFF2-40B4-BE49-F238E27FC236}">
                <a16:creationId xmlns:a16="http://schemas.microsoft.com/office/drawing/2014/main" id="{B2D49A00-1FC9-48D5-9DFD-1D0CD5E0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922" y="1613342"/>
            <a:ext cx="6462555" cy="46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22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0176D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E5521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42454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</a:t>
            </a: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lang="es-ES" sz="3200" b="1" dirty="0"/>
              <a:t>como un canal visual</a:t>
            </a:r>
          </a:p>
        </p:txBody>
      </p:sp>
      <p:pic>
        <p:nvPicPr>
          <p:cNvPr id="5" name="Imagen 2">
            <a:extLst>
              <a:ext uri="{FF2B5EF4-FFF2-40B4-BE49-F238E27FC236}">
                <a16:creationId xmlns:a16="http://schemas.microsoft.com/office/drawing/2014/main" id="{B2D49A00-1FC9-48D5-9DFD-1D0CD5E0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922" y="1613342"/>
            <a:ext cx="6462555" cy="4647775"/>
          </a:xfrm>
          <a:prstGeom prst="rect">
            <a:avLst/>
          </a:prstGeom>
        </p:spPr>
      </p:pic>
      <p:sp>
        <p:nvSpPr>
          <p:cNvPr id="4" name="Rectángulo 2">
            <a:extLst>
              <a:ext uri="{FF2B5EF4-FFF2-40B4-BE49-F238E27FC236}">
                <a16:creationId xmlns:a16="http://schemas.microsoft.com/office/drawing/2014/main" id="{3EF5BA81-52C1-4258-B5E0-D0E325D9039D}"/>
              </a:ext>
            </a:extLst>
          </p:cNvPr>
          <p:cNvSpPr/>
          <p:nvPr/>
        </p:nvSpPr>
        <p:spPr>
          <a:xfrm>
            <a:off x="5908084" y="2209800"/>
            <a:ext cx="331849" cy="3903132"/>
          </a:xfrm>
          <a:prstGeom prst="rect">
            <a:avLst/>
          </a:prstGeom>
          <a:noFill/>
          <a:ln w="57150">
            <a:solidFill>
              <a:srgbClr val="E5521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2">
            <a:extLst>
              <a:ext uri="{FF2B5EF4-FFF2-40B4-BE49-F238E27FC236}">
                <a16:creationId xmlns:a16="http://schemas.microsoft.com/office/drawing/2014/main" id="{8D62BB46-A40E-444E-8B2A-02D5C1CAC72C}"/>
              </a:ext>
            </a:extLst>
          </p:cNvPr>
          <p:cNvSpPr/>
          <p:nvPr/>
        </p:nvSpPr>
        <p:spPr>
          <a:xfrm>
            <a:off x="6392333" y="2573866"/>
            <a:ext cx="2413000" cy="406401"/>
          </a:xfrm>
          <a:prstGeom prst="rect">
            <a:avLst/>
          </a:prstGeom>
          <a:noFill/>
          <a:ln w="57150">
            <a:solidFill>
              <a:srgbClr val="E5521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2">
            <a:extLst>
              <a:ext uri="{FF2B5EF4-FFF2-40B4-BE49-F238E27FC236}">
                <a16:creationId xmlns:a16="http://schemas.microsoft.com/office/drawing/2014/main" id="{E50388C2-1FB7-4088-B330-ED910A0F4654}"/>
              </a:ext>
            </a:extLst>
          </p:cNvPr>
          <p:cNvSpPr/>
          <p:nvPr/>
        </p:nvSpPr>
        <p:spPr>
          <a:xfrm>
            <a:off x="2810933" y="4588933"/>
            <a:ext cx="2785534" cy="719667"/>
          </a:xfrm>
          <a:prstGeom prst="rect">
            <a:avLst/>
          </a:prstGeom>
          <a:noFill/>
          <a:ln w="57150">
            <a:solidFill>
              <a:srgbClr val="E5521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0662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Ejemplos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3322504" cy="3363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Uso </a:t>
            </a:r>
            <a:r>
              <a:rPr lang="es-ES" b="1" dirty="0"/>
              <a:t>categórico</a:t>
            </a:r>
            <a:r>
              <a:rPr lang="es-ES" dirty="0"/>
              <a:t> del color.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Además, el color utilizado para cada categoría mantiene la semántica de lo que se está visualizando </a:t>
            </a:r>
            <a:r>
              <a:rPr lang="es-ES" b="1" dirty="0">
                <a:solidFill>
                  <a:srgbClr val="BAD2E9"/>
                </a:solidFill>
              </a:rPr>
              <a:t>Demócratas</a:t>
            </a:r>
            <a:r>
              <a:rPr lang="es-ES" dirty="0"/>
              <a:t> comparado con </a:t>
            </a:r>
            <a:r>
              <a:rPr lang="es-ES" b="1" dirty="0">
                <a:solidFill>
                  <a:srgbClr val="FFC0C2"/>
                </a:solidFill>
              </a:rPr>
              <a:t>Republicanos</a:t>
            </a:r>
            <a:r>
              <a:rPr lang="es-ES" dirty="0"/>
              <a:t> (NYT).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6D991A-7177-6172-7231-B0755FF14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806" y="860324"/>
            <a:ext cx="8136194" cy="54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59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Ejemplos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7245575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No siempre es adecuado darle color a todo. A veces es mejor elegir qué colorear, en función del propósito de la visualización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607F13-1749-02DA-9B76-3232003ED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254" y="2601298"/>
            <a:ext cx="49053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B4C912-C49E-A3FB-E034-EB09B001F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43" y="1205898"/>
            <a:ext cx="3341055" cy="477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5301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PIUC Profesores">
      <a:dk1>
        <a:srgbClr val="595959"/>
      </a:dk1>
      <a:lt1>
        <a:sysClr val="window" lastClr="FFFFFF"/>
      </a:lt1>
      <a:dk2>
        <a:srgbClr val="44546A"/>
      </a:dk2>
      <a:lt2>
        <a:srgbClr val="E7E6E6"/>
      </a:lt2>
      <a:accent1>
        <a:srgbClr val="0176DE"/>
      </a:accent1>
      <a:accent2>
        <a:srgbClr val="FEC60D"/>
      </a:accent2>
      <a:accent3>
        <a:srgbClr val="173F8A"/>
      </a:accent3>
      <a:accent4>
        <a:srgbClr val="4ACC33"/>
      </a:accent4>
      <a:accent5>
        <a:srgbClr val="FFA412"/>
      </a:accent5>
      <a:accent6>
        <a:srgbClr val="0B7A75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200"/>
          </a:lnSpc>
          <a:defRPr sz="16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4575</TotalTime>
  <Words>1380</Words>
  <Application>Microsoft Office PowerPoint</Application>
  <PresentationFormat>Panorámica</PresentationFormat>
  <Paragraphs>157</Paragraphs>
  <Slides>32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Arial</vt:lpstr>
      <vt:lpstr>Calibri</vt:lpstr>
      <vt:lpstr>Century Gothic</vt:lpstr>
      <vt:lpstr>Consolas</vt:lpstr>
      <vt:lpstr>Courier New</vt:lpstr>
      <vt:lpstr>Tema de Office</vt:lpstr>
      <vt:lpstr>Presentación de PowerPoint</vt:lpstr>
      <vt:lpstr>Presentación de PowerPoint</vt:lpstr>
      <vt:lpstr>Programa </vt:lpstr>
      <vt:lpstr>¿Qué/Por qué/Cómo?</vt:lpstr>
      <vt:lpstr>Colores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Paletas de Colores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Qué considerar al elegir colores para la visualización de datos.</vt:lpstr>
      <vt:lpstr>Destacar lo que deseas que los lectores vean con el color.</vt:lpstr>
      <vt:lpstr>Presentación de PowerPoint</vt:lpstr>
      <vt:lpstr>Paletas de Colores en R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</dc:creator>
  <cp:lastModifiedBy>Joshua Benjamin Kunst Fuentes</cp:lastModifiedBy>
  <cp:revision>34</cp:revision>
  <dcterms:created xsi:type="dcterms:W3CDTF">2022-01-17T15:11:25Z</dcterms:created>
  <dcterms:modified xsi:type="dcterms:W3CDTF">2023-07-26T18:55:51Z</dcterms:modified>
</cp:coreProperties>
</file>